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6"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61" autoAdjust="0"/>
  </p:normalViewPr>
  <p:slideViewPr>
    <p:cSldViewPr>
      <p:cViewPr varScale="1">
        <p:scale>
          <a:sx n="74" d="100"/>
          <a:sy n="74" d="100"/>
        </p:scale>
        <p:origin x="-104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DE0B41D-5867-4FBC-A63F-0BBE821ED4A6}" type="datetimeFigureOut">
              <a:rPr lang="en-US" smtClean="0"/>
              <a:t>10/16/2011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83E3DC6-CFD3-43A8-877B-3662B7DFB82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0B41D-5867-4FBC-A63F-0BBE821ED4A6}"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0B41D-5867-4FBC-A63F-0BBE821ED4A6}"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0B41D-5867-4FBC-A63F-0BBE821ED4A6}"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DE0B41D-5867-4FBC-A63F-0BBE821ED4A6}"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3DC6-CFD3-43A8-877B-3662B7DFB82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E0B41D-5867-4FBC-A63F-0BBE821ED4A6}"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E0B41D-5867-4FBC-A63F-0BBE821ED4A6}" type="datetimeFigureOut">
              <a:rPr lang="en-US" smtClean="0"/>
              <a:t>10/16/2011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E0B41D-5867-4FBC-A63F-0BBE821ED4A6}" type="datetimeFigureOut">
              <a:rPr lang="en-US" smtClean="0"/>
              <a:t>10/16/2011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0B41D-5867-4FBC-A63F-0BBE821ED4A6}" type="datetimeFigureOut">
              <a:rPr lang="en-US" smtClean="0"/>
              <a:t>10/16/2011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E0B41D-5867-4FBC-A63F-0BBE821ED4A6}"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3DC6-CFD3-43A8-877B-3662B7DFB8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DE0B41D-5867-4FBC-A63F-0BBE821ED4A6}"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83E3DC6-CFD3-43A8-877B-3662B7DFB82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DE0B41D-5867-4FBC-A63F-0BBE821ED4A6}" type="datetimeFigureOut">
              <a:rPr lang="en-US" smtClean="0"/>
              <a:t>10/16/2011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3E3DC6-CFD3-43A8-877B-3662B7DFB82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8.jpg"/><Relationship Id="rId4" Type="http://schemas.openxmlformats.org/officeDocument/2006/relationships/image" Target="../media/image17.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g"/><Relationship Id="rId2" Type="http://schemas.openxmlformats.org/officeDocument/2006/relationships/image" Target="../media/image5.bmp"/><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bmp"/><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2.bmp"/><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4.b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7851648" cy="990600"/>
          </a:xfrm>
        </p:spPr>
        <p:txBody>
          <a:bodyPr>
            <a:normAutofit/>
          </a:bodyPr>
          <a:lstStyle/>
          <a:p>
            <a:pPr algn="ctr"/>
            <a:r>
              <a:rPr lang="en-US" sz="4800" dirty="0" smtClean="0"/>
              <a:t>Steelhead in the Salinas River</a:t>
            </a:r>
            <a:endParaRPr lang="en-US" sz="4800" dirty="0"/>
          </a:p>
        </p:txBody>
      </p:sp>
      <p:sp>
        <p:nvSpPr>
          <p:cNvPr id="3" name="Subtitle 2"/>
          <p:cNvSpPr>
            <a:spLocks noGrp="1"/>
          </p:cNvSpPr>
          <p:nvPr>
            <p:ph type="subTitle" idx="1"/>
          </p:nvPr>
        </p:nvSpPr>
        <p:spPr>
          <a:xfrm>
            <a:off x="609600" y="2514600"/>
            <a:ext cx="7854696" cy="1143000"/>
          </a:xfrm>
        </p:spPr>
        <p:txBody>
          <a:bodyPr/>
          <a:lstStyle/>
          <a:p>
            <a:pPr algn="ctr"/>
            <a:r>
              <a:rPr lang="en-US" dirty="0" smtClean="0"/>
              <a:t>An </a:t>
            </a:r>
            <a:r>
              <a:rPr lang="en-US" dirty="0"/>
              <a:t>O</a:t>
            </a:r>
            <a:r>
              <a:rPr lang="en-US" dirty="0" smtClean="0"/>
              <a:t>verview </a:t>
            </a:r>
            <a:r>
              <a:rPr lang="en-US" dirty="0" smtClean="0"/>
              <a:t>of the </a:t>
            </a:r>
            <a:r>
              <a:rPr lang="en-US" dirty="0" smtClean="0"/>
              <a:t>Species</a:t>
            </a:r>
            <a:r>
              <a:rPr lang="en-US" dirty="0" smtClean="0"/>
              <a:t>, </a:t>
            </a:r>
            <a:r>
              <a:rPr lang="en-US" dirty="0" smtClean="0"/>
              <a:t>Historically </a:t>
            </a:r>
            <a:r>
              <a:rPr lang="en-US" dirty="0" smtClean="0"/>
              <a:t>and </a:t>
            </a:r>
            <a:r>
              <a:rPr lang="en-US" dirty="0" smtClean="0"/>
              <a:t>Currently</a:t>
            </a:r>
            <a:r>
              <a:rPr lang="en-US" dirty="0" smtClean="0"/>
              <a:t>, and </a:t>
            </a:r>
            <a:r>
              <a:rPr lang="en-US" dirty="0" smtClean="0"/>
              <a:t>Processes to Recovery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3657600"/>
            <a:ext cx="5374718" cy="1828800"/>
          </a:xfrm>
          <a:prstGeom prst="rect">
            <a:avLst/>
          </a:prstGeom>
        </p:spPr>
      </p:pic>
    </p:spTree>
    <p:extLst>
      <p:ext uri="{BB962C8B-B14F-4D97-AF65-F5344CB8AC3E}">
        <p14:creationId xmlns:p14="http://schemas.microsoft.com/office/powerpoint/2010/main" val="4057667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275" y="506979"/>
            <a:ext cx="8118623" cy="685800"/>
          </a:xfrm>
        </p:spPr>
        <p:txBody>
          <a:bodyPr>
            <a:normAutofit/>
          </a:bodyPr>
          <a:lstStyle/>
          <a:p>
            <a:r>
              <a:rPr lang="en-US" sz="2400" dirty="0" smtClean="0"/>
              <a:t>What Steps Can Be Taken to Benefit Fish and Human Health</a:t>
            </a:r>
            <a:endParaRPr lang="en-US" sz="2400" dirty="0"/>
          </a:p>
        </p:txBody>
      </p:sp>
      <p:sp>
        <p:nvSpPr>
          <p:cNvPr id="3" name="Content Placeholder 2"/>
          <p:cNvSpPr>
            <a:spLocks noGrp="1"/>
          </p:cNvSpPr>
          <p:nvPr>
            <p:ph idx="1"/>
          </p:nvPr>
        </p:nvSpPr>
        <p:spPr>
          <a:xfrm>
            <a:off x="381000" y="1434737"/>
            <a:ext cx="8229600" cy="4389120"/>
          </a:xfrm>
        </p:spPr>
        <p:txBody>
          <a:bodyPr>
            <a:normAutofit fontScale="47500" lnSpcReduction="20000"/>
          </a:bodyPr>
          <a:lstStyle/>
          <a:p>
            <a:r>
              <a:rPr lang="en-US" dirty="0" smtClean="0"/>
              <a:t>Improve water conservation measures</a:t>
            </a:r>
          </a:p>
          <a:p>
            <a:pPr lvl="2"/>
            <a:r>
              <a:rPr lang="en-US" dirty="0" smtClean="0"/>
              <a:t>Low-flow municipal systems</a:t>
            </a:r>
          </a:p>
          <a:p>
            <a:pPr lvl="2"/>
            <a:r>
              <a:rPr lang="en-US" dirty="0" smtClean="0"/>
              <a:t>Rain-harvesting (see handout for more info)</a:t>
            </a:r>
          </a:p>
          <a:p>
            <a:pPr lvl="2"/>
            <a:r>
              <a:rPr lang="en-US" dirty="0" smtClean="0"/>
              <a:t>Reduce surface water diversions</a:t>
            </a:r>
          </a:p>
          <a:p>
            <a:pPr lvl="2"/>
            <a:r>
              <a:rPr lang="en-US" dirty="0" smtClean="0"/>
              <a:t>Improved irrigation systems – flood to sprinkler/drip</a:t>
            </a:r>
          </a:p>
          <a:p>
            <a:r>
              <a:rPr lang="en-US" dirty="0" smtClean="0"/>
              <a:t>Reconnect floodplains</a:t>
            </a:r>
          </a:p>
          <a:p>
            <a:pPr lvl="2"/>
            <a:r>
              <a:rPr lang="en-US" dirty="0" smtClean="0"/>
              <a:t>Remove/modify levee system</a:t>
            </a:r>
          </a:p>
          <a:p>
            <a:pPr lvl="2"/>
            <a:r>
              <a:rPr lang="en-US" dirty="0" smtClean="0"/>
              <a:t>Create backwater, side-channel, alcove habit in mainstem</a:t>
            </a:r>
          </a:p>
          <a:p>
            <a:r>
              <a:rPr lang="en-US" dirty="0" smtClean="0"/>
              <a:t>Improve water quality</a:t>
            </a:r>
          </a:p>
          <a:p>
            <a:pPr lvl="2"/>
            <a:r>
              <a:rPr lang="en-US" dirty="0" smtClean="0"/>
              <a:t>Reduce pollution into streams and rivers</a:t>
            </a:r>
          </a:p>
          <a:p>
            <a:pPr lvl="2"/>
            <a:r>
              <a:rPr lang="en-US" dirty="0" smtClean="0"/>
              <a:t>Decrease sedimentation from point and non-point sources</a:t>
            </a:r>
          </a:p>
          <a:p>
            <a:r>
              <a:rPr lang="en-US" dirty="0" smtClean="0"/>
              <a:t>Opportunities for passage at major/minor dams</a:t>
            </a:r>
          </a:p>
          <a:p>
            <a:pPr lvl="2"/>
            <a:r>
              <a:rPr lang="en-US" dirty="0" smtClean="0"/>
              <a:t>Remove barriers or modify to allow passage at various flows and life histories</a:t>
            </a:r>
          </a:p>
          <a:p>
            <a:r>
              <a:rPr lang="en-US" dirty="0" smtClean="0"/>
              <a:t>Wetland restoration</a:t>
            </a:r>
          </a:p>
          <a:p>
            <a:pPr lvl="2"/>
            <a:r>
              <a:rPr lang="en-US" dirty="0" smtClean="0"/>
              <a:t>Increase wetlands in the watershed</a:t>
            </a:r>
          </a:p>
          <a:p>
            <a:pPr lvl="3"/>
            <a:r>
              <a:rPr lang="en-US" dirty="0" smtClean="0"/>
              <a:t>Sediment catchment basins</a:t>
            </a:r>
          </a:p>
          <a:p>
            <a:pPr lvl="3"/>
            <a:r>
              <a:rPr lang="en-US" dirty="0" err="1" smtClean="0"/>
              <a:t>Stormwater</a:t>
            </a:r>
            <a:r>
              <a:rPr lang="en-US" dirty="0" smtClean="0"/>
              <a:t> runoff retention basins</a:t>
            </a:r>
          </a:p>
          <a:p>
            <a:pPr lvl="3"/>
            <a:r>
              <a:rPr lang="en-US" dirty="0" smtClean="0"/>
              <a:t>Decrease </a:t>
            </a:r>
          </a:p>
          <a:p>
            <a:r>
              <a:rPr lang="en-US" dirty="0" smtClean="0"/>
              <a:t>Reduce encroachment into riparian areas</a:t>
            </a:r>
          </a:p>
          <a:p>
            <a:pPr lvl="3"/>
            <a:r>
              <a:rPr lang="en-US" dirty="0" smtClean="0"/>
              <a:t>County General Plans</a:t>
            </a:r>
          </a:p>
          <a:p>
            <a:r>
              <a:rPr lang="en-US" dirty="0" smtClean="0"/>
              <a:t>Improve estuarine habitat </a:t>
            </a:r>
            <a:r>
              <a:rPr lang="en-US" dirty="0" smtClean="0"/>
              <a:t>conditions</a:t>
            </a:r>
          </a:p>
          <a:p>
            <a:pPr lvl="1"/>
            <a:r>
              <a:rPr lang="en-US" dirty="0" smtClean="0"/>
              <a:t>Water Quality</a:t>
            </a:r>
          </a:p>
          <a:p>
            <a:pPr lvl="1"/>
            <a:r>
              <a:rPr lang="en-US" dirty="0" smtClean="0"/>
              <a:t>Habitat Features</a:t>
            </a:r>
            <a:endParaRPr lang="en-US" dirty="0" smtClean="0"/>
          </a:p>
          <a:p>
            <a:pPr lvl="3"/>
            <a:endParaRPr lang="en-US" dirty="0" smtClean="0"/>
          </a:p>
          <a:p>
            <a:r>
              <a:rPr lang="en-US" dirty="0" smtClean="0"/>
              <a:t>Conservation </a:t>
            </a:r>
            <a:r>
              <a:rPr lang="en-US" dirty="0" smtClean="0"/>
              <a:t>easements</a:t>
            </a:r>
          </a:p>
          <a:p>
            <a:pPr lvl="1"/>
            <a:r>
              <a:rPr lang="en-US" dirty="0" smtClean="0"/>
              <a:t>Decrease riparian encroachment</a:t>
            </a:r>
          </a:p>
          <a:p>
            <a:pPr marL="393192" lvl="1" indent="0">
              <a:buNone/>
            </a:pPr>
            <a:endParaRPr lang="en-US" dirty="0" smtClean="0"/>
          </a:p>
          <a:p>
            <a:endParaRPr lang="en-US" dirty="0" smtClean="0"/>
          </a:p>
          <a:p>
            <a:endParaRPr lang="en-US" dirty="0"/>
          </a:p>
        </p:txBody>
      </p:sp>
      <p:pic>
        <p:nvPicPr>
          <p:cNvPr id="4" name="Picture 817" descr="Pho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2814" y="1371599"/>
            <a:ext cx="1085084" cy="144677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1371600"/>
            <a:ext cx="2175023" cy="1446779"/>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96968" y="3136823"/>
            <a:ext cx="2226469" cy="1444411"/>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79704" y="4724400"/>
            <a:ext cx="2594191" cy="1689024"/>
          </a:xfrm>
          <a:prstGeom prst="rect">
            <a:avLst/>
          </a:prstGeom>
          <a:ln>
            <a:solidFill>
              <a:schemeClr val="bg1">
                <a:lumMod val="50000"/>
              </a:schemeClr>
            </a:solidFill>
          </a:ln>
        </p:spPr>
      </p:pic>
    </p:spTree>
    <p:extLst>
      <p:ext uri="{BB962C8B-B14F-4D97-AF65-F5344CB8AC3E}">
        <p14:creationId xmlns:p14="http://schemas.microsoft.com/office/powerpoint/2010/main" val="2701419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4400"/>
            <a:ext cx="8305800" cy="704088"/>
          </a:xfrm>
        </p:spPr>
        <p:txBody>
          <a:bodyPr>
            <a:normAutofit fontScale="90000"/>
          </a:bodyPr>
          <a:lstStyle/>
          <a:p>
            <a:pPr algn="ctr"/>
            <a:r>
              <a:rPr lang="en-US" dirty="0" smtClean="0"/>
              <a:t>Questions ?</a:t>
            </a:r>
            <a:endParaRPr lang="en-US" dirty="0"/>
          </a:p>
        </p:txBody>
      </p:sp>
      <p:sp>
        <p:nvSpPr>
          <p:cNvPr id="7" name="TextBox 6"/>
          <p:cNvSpPr txBox="1"/>
          <p:nvPr/>
        </p:nvSpPr>
        <p:spPr>
          <a:xfrm>
            <a:off x="914400" y="1828800"/>
            <a:ext cx="7620000" cy="4524315"/>
          </a:xfrm>
          <a:prstGeom prst="rect">
            <a:avLst/>
          </a:prstGeom>
          <a:noFill/>
        </p:spPr>
        <p:txBody>
          <a:bodyPr wrap="square" rtlCol="0">
            <a:spAutoFit/>
          </a:bodyPr>
          <a:lstStyle/>
          <a:p>
            <a:r>
              <a:rPr lang="en-US" sz="2800" i="1" dirty="0" smtClean="0"/>
              <a:t>“One of the penalties of an ecological education is that one lives alone in a world of wounds.  Much of the damage inflicted on land is quite invisible to laymen.  An ecologist must either harden his shell and make believe that the consequences of science are none of his business, or he must be the doctor who sees the marks of death in a community that believes itself well and does not want to </a:t>
            </a:r>
            <a:r>
              <a:rPr lang="en-US" sz="2800" i="1" dirty="0" smtClean="0"/>
              <a:t>be told otherwise.”</a:t>
            </a:r>
            <a:endParaRPr lang="en-US" dirty="0" smtClean="0"/>
          </a:p>
          <a:p>
            <a:r>
              <a:rPr lang="en-US" dirty="0" smtClean="0"/>
              <a:t>~</a:t>
            </a:r>
            <a:r>
              <a:rPr lang="en-US" dirty="0"/>
              <a:t>Aldo Leopold, A Sand County Almanac” </a:t>
            </a:r>
            <a:br>
              <a:rPr lang="en-US" dirty="0"/>
            </a:br>
            <a:endParaRPr lang="en-US" dirty="0"/>
          </a:p>
        </p:txBody>
      </p:sp>
    </p:spTree>
    <p:extLst>
      <p:ext uri="{BB962C8B-B14F-4D97-AF65-F5344CB8AC3E}">
        <p14:creationId xmlns:p14="http://schemas.microsoft.com/office/powerpoint/2010/main" val="632416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National Marine Fisheries Service</a:t>
            </a:r>
            <a:endParaRPr lang="en-US" sz="3600" dirty="0"/>
          </a:p>
        </p:txBody>
      </p:sp>
      <p:sp>
        <p:nvSpPr>
          <p:cNvPr id="3" name="Content Placeholder 2"/>
          <p:cNvSpPr>
            <a:spLocks noGrp="1"/>
          </p:cNvSpPr>
          <p:nvPr>
            <p:ph idx="1"/>
          </p:nvPr>
        </p:nvSpPr>
        <p:spPr/>
        <p:txBody>
          <a:bodyPr>
            <a:normAutofit fontScale="92500"/>
          </a:bodyPr>
          <a:lstStyle/>
          <a:p>
            <a:r>
              <a:rPr lang="en-US" dirty="0" smtClean="0"/>
              <a:t>Devin Best – Natural Resource Management Specialist</a:t>
            </a:r>
          </a:p>
          <a:p>
            <a:r>
              <a:rPr lang="en-US" dirty="0" smtClean="0"/>
              <a:t>“Home base” - San Luis Obispo County</a:t>
            </a:r>
          </a:p>
          <a:p>
            <a:r>
              <a:rPr lang="en-US" dirty="0" smtClean="0"/>
              <a:t>Covered ESA listed species issues from Washington/Oregon to the California/Mexican border</a:t>
            </a:r>
          </a:p>
          <a:p>
            <a:r>
              <a:rPr lang="en-US" dirty="0" smtClean="0"/>
              <a:t>Background in watershed restoration and community development and stewardship</a:t>
            </a:r>
          </a:p>
          <a:p>
            <a:r>
              <a:rPr lang="en-US" dirty="0" smtClean="0"/>
              <a:t>NMFS Mission : </a:t>
            </a:r>
            <a:r>
              <a:rPr lang="en-US" sz="1800" b="1" i="1" dirty="0"/>
              <a:t>Stewardship of living marine resources through science-based conservation and management and the promotion of healthy ecosystems</a:t>
            </a:r>
            <a:endParaRPr lang="en-US" sz="1800" i="1" dirty="0"/>
          </a:p>
          <a:p>
            <a:r>
              <a:rPr lang="en-US" dirty="0" smtClean="0"/>
              <a:t>Current geography San Mateo, Santa Cruz, Monterey, and San Luis Obispo County – Primary focus on Salinas River</a:t>
            </a:r>
          </a:p>
          <a:p>
            <a:endParaRPr lang="en-US" dirty="0" smtClean="0"/>
          </a:p>
          <a:p>
            <a:endParaRPr lang="en-US" dirty="0"/>
          </a:p>
        </p:txBody>
      </p:sp>
    </p:spTree>
    <p:extLst>
      <p:ext uri="{BB962C8B-B14F-4D97-AF65-F5344CB8AC3E}">
        <p14:creationId xmlns:p14="http://schemas.microsoft.com/office/powerpoint/2010/main" val="1919962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Steelhead in the Salinas: Historic</a:t>
            </a:r>
            <a:endParaRPr lang="en-US" dirty="0"/>
          </a:p>
        </p:txBody>
      </p:sp>
      <p:sp>
        <p:nvSpPr>
          <p:cNvPr id="3" name="Content Placeholder 2"/>
          <p:cNvSpPr>
            <a:spLocks noGrp="1"/>
          </p:cNvSpPr>
          <p:nvPr>
            <p:ph idx="1"/>
          </p:nvPr>
        </p:nvSpPr>
        <p:spPr>
          <a:xfrm>
            <a:off x="457200" y="1935480"/>
            <a:ext cx="3352800" cy="4084320"/>
          </a:xfrm>
        </p:spPr>
        <p:txBody>
          <a:bodyPr>
            <a:normAutofit/>
          </a:bodyPr>
          <a:lstStyle/>
          <a:p>
            <a:r>
              <a:rPr lang="en-US" sz="1700" dirty="0" smtClean="0"/>
              <a:t>Lack of long-term documentation of steelhead in the Salinas River  - sporadic presence </a:t>
            </a:r>
            <a:r>
              <a:rPr lang="en-US" sz="1700" dirty="0" smtClean="0"/>
              <a:t>surveys</a:t>
            </a:r>
          </a:p>
          <a:p>
            <a:pPr marL="0" indent="0">
              <a:buNone/>
            </a:pPr>
            <a:endParaRPr lang="en-US" sz="1700" dirty="0" smtClean="0"/>
          </a:p>
          <a:p>
            <a:r>
              <a:rPr lang="en-US" sz="1700" dirty="0" smtClean="0"/>
              <a:t>John Otterbein Snyder (1913) earliest records of steelhead in the Salinas River and its tributaries (Nacimiento, San Antonio, Arroyo </a:t>
            </a:r>
            <a:r>
              <a:rPr lang="en-US" sz="1700" dirty="0" err="1" smtClean="0"/>
              <a:t>Seco</a:t>
            </a:r>
            <a:r>
              <a:rPr lang="en-US" sz="1700" dirty="0" smtClean="0"/>
              <a:t> Rivers</a:t>
            </a:r>
            <a:r>
              <a:rPr lang="en-US" sz="1700" dirty="0" smtClean="0"/>
              <a:t>).</a:t>
            </a:r>
          </a:p>
          <a:p>
            <a:pPr marL="0" indent="0">
              <a:buNone/>
            </a:pPr>
            <a:endParaRPr lang="en-US" sz="1700" dirty="0" smtClean="0"/>
          </a:p>
          <a:p>
            <a:r>
              <a:rPr lang="en-US" sz="1700" dirty="0" smtClean="0"/>
              <a:t>Steelhead runs in the DPS averaged between 17,750 – 27,000 (Good et. al., 2005).</a:t>
            </a: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9642" y="1981200"/>
            <a:ext cx="3828049" cy="2825796"/>
          </a:xfrm>
          <a:prstGeom prst="rect">
            <a:avLst/>
          </a:prstGeom>
          <a:effectLst>
            <a:outerShdw blurRad="50800" dist="50800" dir="5400000" algn="ctr" rotWithShape="0">
              <a:schemeClr val="bg1">
                <a:lumMod val="75000"/>
              </a:schemeClr>
            </a:outerShdw>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2385" y="4267200"/>
            <a:ext cx="2759816" cy="2351276"/>
          </a:xfrm>
          <a:prstGeom prst="rect">
            <a:avLst/>
          </a:prstGeom>
          <a:effectLst>
            <a:outerShdw blurRad="50800" dist="50800" dir="5400000" algn="ctr" rotWithShape="0">
              <a:schemeClr val="tx1"/>
            </a:outerShdw>
          </a:effectLst>
        </p:spPr>
      </p:pic>
    </p:spTree>
    <p:extLst>
      <p:ext uri="{BB962C8B-B14F-4D97-AF65-F5344CB8AC3E}">
        <p14:creationId xmlns:p14="http://schemas.microsoft.com/office/powerpoint/2010/main" val="358750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04088"/>
          </a:xfrm>
        </p:spPr>
        <p:txBody>
          <a:bodyPr>
            <a:normAutofit/>
          </a:bodyPr>
          <a:lstStyle/>
          <a:p>
            <a:r>
              <a:rPr lang="en-US" sz="3600" dirty="0" smtClean="0"/>
              <a:t>Current Status: Rapid Decline since 1960s</a:t>
            </a:r>
            <a:endParaRPr lang="en-US" sz="3600" dirty="0"/>
          </a:p>
        </p:txBody>
      </p:sp>
      <p:sp>
        <p:nvSpPr>
          <p:cNvPr id="3" name="Content Placeholder 2"/>
          <p:cNvSpPr>
            <a:spLocks noGrp="1"/>
          </p:cNvSpPr>
          <p:nvPr>
            <p:ph idx="1"/>
          </p:nvPr>
        </p:nvSpPr>
        <p:spPr>
          <a:xfrm>
            <a:off x="457200" y="1752600"/>
            <a:ext cx="8229600" cy="4389120"/>
          </a:xfrm>
        </p:spPr>
        <p:txBody>
          <a:bodyPr>
            <a:normAutofit fontScale="70000" lnSpcReduction="20000"/>
          </a:bodyPr>
          <a:lstStyle/>
          <a:p>
            <a:r>
              <a:rPr lang="en-US" dirty="0" smtClean="0"/>
              <a:t>Status </a:t>
            </a:r>
            <a:r>
              <a:rPr lang="en-US" dirty="0"/>
              <a:t>Review (Busby </a:t>
            </a:r>
            <a:r>
              <a:rPr lang="en-US" i="1" dirty="0"/>
              <a:t>et al</a:t>
            </a:r>
            <a:r>
              <a:rPr lang="en-US" dirty="0"/>
              <a:t>., 1996) steelhead abundance  &lt;</a:t>
            </a:r>
            <a:r>
              <a:rPr lang="en-US" dirty="0" smtClean="0"/>
              <a:t>100 in the Salinas River (= 2-5% of estimated historic run size remains)</a:t>
            </a:r>
          </a:p>
          <a:p>
            <a:pPr marL="0" indent="0">
              <a:buNone/>
            </a:pPr>
            <a:endParaRPr lang="en-US" dirty="0" smtClean="0"/>
          </a:p>
          <a:p>
            <a:r>
              <a:rPr lang="en-US" dirty="0" smtClean="0"/>
              <a:t>Southern-Central California Coast (S-CCC) steelhead listed in 1997 as threatened under the Endangered Species Act (ESA).</a:t>
            </a:r>
          </a:p>
          <a:p>
            <a:pPr lvl="3"/>
            <a:r>
              <a:rPr lang="en-US" sz="1900" b="1" i="1" dirty="0" smtClean="0"/>
              <a:t>A </a:t>
            </a:r>
            <a:r>
              <a:rPr lang="en-US" sz="1900" b="1" i="1" dirty="0"/>
              <a:t>majority (possibly all) of </a:t>
            </a:r>
            <a:r>
              <a:rPr lang="en-US" sz="1900" b="1" i="1" dirty="0" smtClean="0"/>
              <a:t>S-CCC </a:t>
            </a:r>
            <a:r>
              <a:rPr lang="en-US" sz="1900" b="1" i="1" dirty="0"/>
              <a:t>steelhead populations are likely to be extinct </a:t>
            </a:r>
            <a:r>
              <a:rPr lang="en-US" sz="1900" b="1" i="1" dirty="0" smtClean="0"/>
              <a:t>within 50 </a:t>
            </a:r>
            <a:r>
              <a:rPr lang="en-US" sz="1900" b="1" i="1" dirty="0"/>
              <a:t>years without serious </a:t>
            </a:r>
            <a:r>
              <a:rPr lang="en-US" sz="1900" b="1" i="1" dirty="0" smtClean="0"/>
              <a:t>intervention (Moyle et al. 2008)</a:t>
            </a:r>
          </a:p>
          <a:p>
            <a:pPr marL="978408" lvl="3" indent="0">
              <a:buNone/>
            </a:pPr>
            <a:endParaRPr lang="en-US" sz="1900" b="1" i="1" dirty="0" smtClean="0"/>
          </a:p>
          <a:p>
            <a:r>
              <a:rPr lang="en-US" dirty="0" smtClean="0"/>
              <a:t>Factors for listing:</a:t>
            </a:r>
          </a:p>
          <a:p>
            <a:pPr lvl="1"/>
            <a:r>
              <a:rPr lang="en-US" dirty="0" smtClean="0"/>
              <a:t>Alteration of natural stream flow patterns</a:t>
            </a:r>
          </a:p>
          <a:p>
            <a:pPr lvl="1"/>
            <a:r>
              <a:rPr lang="en-US" dirty="0" smtClean="0"/>
              <a:t>Physical impediments to fish passage</a:t>
            </a:r>
          </a:p>
          <a:p>
            <a:pPr lvl="1"/>
            <a:r>
              <a:rPr lang="en-US" dirty="0" smtClean="0"/>
              <a:t>Alteration of floodplains and channels</a:t>
            </a:r>
          </a:p>
          <a:p>
            <a:pPr lvl="1"/>
            <a:r>
              <a:rPr lang="en-US" dirty="0" smtClean="0"/>
              <a:t>Sedimentation</a:t>
            </a:r>
          </a:p>
          <a:p>
            <a:pPr lvl="1"/>
            <a:r>
              <a:rPr lang="en-US" dirty="0" smtClean="0"/>
              <a:t>Urban and rural waste discharges</a:t>
            </a:r>
          </a:p>
          <a:p>
            <a:pPr lvl="1"/>
            <a:r>
              <a:rPr lang="en-US" dirty="0" smtClean="0"/>
              <a:t>Spread and propagation of alien species</a:t>
            </a:r>
          </a:p>
          <a:p>
            <a:pPr lvl="1"/>
            <a:r>
              <a:rPr lang="en-US" dirty="0" smtClean="0"/>
              <a:t>Loss of estuarine habitat</a:t>
            </a:r>
          </a:p>
          <a:p>
            <a:pPr marL="393192" lvl="1" indent="0">
              <a:buNone/>
            </a:pPr>
            <a:endParaRPr lang="en-US" dirty="0" smtClean="0"/>
          </a:p>
          <a:p>
            <a:pPr lvl="1"/>
            <a:endParaRPr lang="en-US" dirty="0" smtClean="0"/>
          </a:p>
          <a:p>
            <a:pPr marL="393192" lvl="1" indent="0">
              <a:buNone/>
            </a:pPr>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4110248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627888"/>
          </a:xfrm>
        </p:spPr>
        <p:txBody>
          <a:bodyPr>
            <a:noAutofit/>
          </a:bodyPr>
          <a:lstStyle/>
          <a:p>
            <a:pPr algn="ctr"/>
            <a:r>
              <a:rPr lang="en-US" sz="4400" dirty="0" smtClean="0"/>
              <a:t>Issues in the Salinas River</a:t>
            </a:r>
            <a:endParaRPr lang="en-US" sz="4400" dirty="0"/>
          </a:p>
        </p:txBody>
      </p:sp>
      <p:sp>
        <p:nvSpPr>
          <p:cNvPr id="3" name="Content Placeholder 2"/>
          <p:cNvSpPr>
            <a:spLocks noGrp="1"/>
          </p:cNvSpPr>
          <p:nvPr>
            <p:ph idx="1"/>
          </p:nvPr>
        </p:nvSpPr>
        <p:spPr>
          <a:xfrm>
            <a:off x="3810000" y="1752600"/>
            <a:ext cx="4800600" cy="4389120"/>
          </a:xfrm>
        </p:spPr>
        <p:txBody>
          <a:bodyPr>
            <a:normAutofit fontScale="47500" lnSpcReduction="20000"/>
          </a:bodyPr>
          <a:lstStyle/>
          <a:p>
            <a:r>
              <a:rPr lang="en-US" dirty="0" smtClean="0"/>
              <a:t>Water Quality</a:t>
            </a:r>
          </a:p>
          <a:p>
            <a:pPr lvl="3"/>
            <a:r>
              <a:rPr lang="en-US" dirty="0" smtClean="0"/>
              <a:t>Salinas River 303(d) listed for:</a:t>
            </a:r>
          </a:p>
          <a:p>
            <a:pPr lvl="4"/>
            <a:r>
              <a:rPr lang="en-US" dirty="0" smtClean="0"/>
              <a:t>Pesticides</a:t>
            </a:r>
          </a:p>
          <a:p>
            <a:pPr lvl="4"/>
            <a:r>
              <a:rPr lang="en-US" dirty="0" smtClean="0"/>
              <a:t>Metals</a:t>
            </a:r>
          </a:p>
          <a:p>
            <a:pPr lvl="4"/>
            <a:r>
              <a:rPr lang="en-US" dirty="0" smtClean="0"/>
              <a:t>Nutrients</a:t>
            </a:r>
          </a:p>
          <a:p>
            <a:pPr lvl="4"/>
            <a:r>
              <a:rPr lang="en-US" dirty="0" smtClean="0"/>
              <a:t>Salinity/TDS/Chlorides</a:t>
            </a:r>
          </a:p>
          <a:p>
            <a:r>
              <a:rPr lang="en-US" dirty="0" smtClean="0"/>
              <a:t>Channel complexity</a:t>
            </a:r>
          </a:p>
          <a:p>
            <a:pPr lvl="3"/>
            <a:r>
              <a:rPr lang="en-US" dirty="0" smtClean="0"/>
              <a:t>Floodplain disconnected by levees</a:t>
            </a:r>
          </a:p>
          <a:p>
            <a:pPr lvl="3"/>
            <a:r>
              <a:rPr lang="en-US" dirty="0" smtClean="0"/>
              <a:t>CMP activities clear vegetation in the mainstem for flood control</a:t>
            </a:r>
          </a:p>
          <a:p>
            <a:r>
              <a:rPr lang="en-US" dirty="0" smtClean="0"/>
              <a:t>Barriers</a:t>
            </a:r>
          </a:p>
          <a:p>
            <a:pPr lvl="3"/>
            <a:r>
              <a:rPr lang="en-US" dirty="0" smtClean="0"/>
              <a:t>Additional minor barriers on tributary streams impede passage of adults and juveniles</a:t>
            </a:r>
          </a:p>
          <a:p>
            <a:r>
              <a:rPr lang="en-US" dirty="0" smtClean="0"/>
              <a:t>Water Operations</a:t>
            </a:r>
          </a:p>
          <a:p>
            <a:pPr lvl="3"/>
            <a:r>
              <a:rPr lang="en-US" dirty="0" smtClean="0"/>
              <a:t>Reservoir operation for flood control and agriculture irrigation</a:t>
            </a:r>
          </a:p>
          <a:p>
            <a:pPr lvl="3"/>
            <a:r>
              <a:rPr lang="en-US" dirty="0" smtClean="0"/>
              <a:t>Groundwater recharge – seawater intrusion in Lower Salinas River</a:t>
            </a:r>
          </a:p>
          <a:p>
            <a:pPr lvl="3"/>
            <a:r>
              <a:rPr lang="en-US" dirty="0"/>
              <a:t>Releases from Nacimiento and San Antonio Reservoirs modified in SVWP to improve habitat and passage conditions for </a:t>
            </a:r>
            <a:r>
              <a:rPr lang="en-US" dirty="0" smtClean="0"/>
              <a:t>steelhead</a:t>
            </a:r>
          </a:p>
          <a:p>
            <a:pPr lvl="3"/>
            <a:r>
              <a:rPr lang="en-US" dirty="0" smtClean="0"/>
              <a:t>Groundwater recharge</a:t>
            </a:r>
          </a:p>
          <a:p>
            <a:r>
              <a:rPr lang="en-US" dirty="0" smtClean="0"/>
              <a:t>Biological</a:t>
            </a:r>
          </a:p>
          <a:p>
            <a:pPr lvl="3"/>
            <a:r>
              <a:rPr lang="en-US" dirty="0" smtClean="0"/>
              <a:t>Non-native species introduced</a:t>
            </a:r>
            <a:endParaRPr lang="en-US" dirty="0"/>
          </a:p>
          <a:p>
            <a:pPr lvl="3"/>
            <a:r>
              <a:rPr lang="en-US" dirty="0" smtClean="0"/>
              <a:t>Hatchery stocking program</a:t>
            </a:r>
          </a:p>
          <a:p>
            <a:pPr lvl="3"/>
            <a:r>
              <a:rPr lang="en-US" dirty="0" smtClean="0"/>
              <a:t>Harvest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624923"/>
            <a:ext cx="1524000" cy="114152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972" y="3519715"/>
            <a:ext cx="1523999" cy="1138296"/>
          </a:xfrm>
          <a:prstGeom prst="rect">
            <a:avLst/>
          </a:prstGeom>
        </p:spPr>
      </p:pic>
      <p:pic>
        <p:nvPicPr>
          <p:cNvPr id="6" name="Picture 6" descr="SalinasR_2009Jan27 (13)correc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55371" y="2514600"/>
            <a:ext cx="1543353" cy="115751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55371" y="4267200"/>
            <a:ext cx="1503142" cy="1119187"/>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9021" y="5486400"/>
            <a:ext cx="1463900" cy="585560"/>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69949" y="5517923"/>
            <a:ext cx="1114195" cy="834571"/>
          </a:xfrm>
          <a:prstGeom prst="rect">
            <a:avLst/>
          </a:prstGeom>
        </p:spPr>
      </p:pic>
    </p:spTree>
    <p:extLst>
      <p:ext uri="{BB962C8B-B14F-4D97-AF65-F5344CB8AC3E}">
        <p14:creationId xmlns:p14="http://schemas.microsoft.com/office/powerpoint/2010/main" val="329378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42" y="457200"/>
            <a:ext cx="8229600" cy="1143000"/>
          </a:xfrm>
        </p:spPr>
        <p:txBody>
          <a:bodyPr/>
          <a:lstStyle/>
          <a:p>
            <a:pPr algn="ctr"/>
            <a:r>
              <a:rPr lang="en-US" dirty="0" smtClean="0"/>
              <a:t>Habitat Reduction</a:t>
            </a:r>
            <a:endParaRPr lang="en-US" dirty="0"/>
          </a:p>
        </p:txBody>
      </p:sp>
      <p:sp>
        <p:nvSpPr>
          <p:cNvPr id="3" name="Content Placeholder 2"/>
          <p:cNvSpPr>
            <a:spLocks noGrp="1"/>
          </p:cNvSpPr>
          <p:nvPr>
            <p:ph idx="1"/>
          </p:nvPr>
        </p:nvSpPr>
        <p:spPr>
          <a:xfrm>
            <a:off x="457200" y="1935480"/>
            <a:ext cx="3352800" cy="4389120"/>
          </a:xfrm>
        </p:spPr>
        <p:txBody>
          <a:bodyPr>
            <a:normAutofit fontScale="70000" lnSpcReduction="20000"/>
          </a:bodyPr>
          <a:lstStyle/>
          <a:p>
            <a:r>
              <a:rPr lang="en-US" dirty="0" smtClean="0"/>
              <a:t>3 Major Dams built from 1940-1960s</a:t>
            </a:r>
          </a:p>
          <a:p>
            <a:pPr lvl="1"/>
            <a:r>
              <a:rPr lang="en-US" dirty="0" smtClean="0"/>
              <a:t>Salinas Dam – 1944</a:t>
            </a:r>
          </a:p>
          <a:p>
            <a:pPr lvl="1"/>
            <a:r>
              <a:rPr lang="en-US" dirty="0" smtClean="0"/>
              <a:t>San Antonio – 1956</a:t>
            </a:r>
          </a:p>
          <a:p>
            <a:pPr lvl="1"/>
            <a:r>
              <a:rPr lang="en-US" dirty="0" smtClean="0"/>
              <a:t>Nacimiento – 1965</a:t>
            </a:r>
          </a:p>
          <a:p>
            <a:r>
              <a:rPr lang="en-US" dirty="0" smtClean="0"/>
              <a:t>Fractured Habitat</a:t>
            </a:r>
          </a:p>
          <a:p>
            <a:pPr lvl="1"/>
            <a:r>
              <a:rPr lang="en-US" dirty="0" smtClean="0"/>
              <a:t>90-93% loss of critical spawning and rearing habitat in Nacimiento and San Antonio Rivers</a:t>
            </a:r>
          </a:p>
          <a:p>
            <a:pPr lvl="1"/>
            <a:r>
              <a:rPr lang="en-US" dirty="0" smtClean="0"/>
              <a:t>Salinas River mainstem considered a migratory corridor</a:t>
            </a:r>
          </a:p>
          <a:p>
            <a:pPr lvl="1"/>
            <a:r>
              <a:rPr lang="en-US" dirty="0" smtClean="0"/>
              <a:t>Upper Salinas – important for aiding and dispersal of species in DPS</a:t>
            </a:r>
          </a:p>
          <a:p>
            <a:pPr marL="0" indent="0">
              <a:buNone/>
            </a:pPr>
            <a:endParaRPr lang="en-US" dirty="0" smtClean="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7654" y="3754461"/>
            <a:ext cx="2666746" cy="2163385"/>
          </a:xfrm>
          <a:prstGeom prst="rect">
            <a:avLst/>
          </a:prstGeom>
        </p:spPr>
      </p:pic>
      <p:sp>
        <p:nvSpPr>
          <p:cNvPr id="6" name="TextBox 5"/>
          <p:cNvSpPr txBox="1"/>
          <p:nvPr/>
        </p:nvSpPr>
        <p:spPr>
          <a:xfrm>
            <a:off x="6089199" y="5936091"/>
            <a:ext cx="2223655" cy="215444"/>
          </a:xfrm>
          <a:prstGeom prst="rect">
            <a:avLst/>
          </a:prstGeom>
          <a:noFill/>
        </p:spPr>
        <p:txBody>
          <a:bodyPr wrap="square" rtlCol="0">
            <a:spAutoFit/>
          </a:bodyPr>
          <a:lstStyle/>
          <a:p>
            <a:r>
              <a:rPr lang="en-US" sz="800" dirty="0" smtClean="0"/>
              <a:t>Nacimiento Dam under construction 1959</a:t>
            </a:r>
            <a:endParaRPr lang="en-US" sz="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0" y="1524000"/>
            <a:ext cx="3127052" cy="2047206"/>
          </a:xfrm>
          <a:prstGeom prst="rect">
            <a:avLst/>
          </a:prstGeom>
        </p:spPr>
      </p:pic>
      <p:sp>
        <p:nvSpPr>
          <p:cNvPr id="8" name="TextBox 7"/>
          <p:cNvSpPr txBox="1"/>
          <p:nvPr/>
        </p:nvSpPr>
        <p:spPr>
          <a:xfrm>
            <a:off x="4038600" y="3590524"/>
            <a:ext cx="1133644" cy="215444"/>
          </a:xfrm>
          <a:prstGeom prst="rect">
            <a:avLst/>
          </a:prstGeom>
          <a:noFill/>
        </p:spPr>
        <p:txBody>
          <a:bodyPr wrap="none" rtlCol="0">
            <a:spAutoFit/>
          </a:bodyPr>
          <a:lstStyle/>
          <a:p>
            <a:r>
              <a:rPr lang="en-US" sz="800" dirty="0" smtClean="0"/>
              <a:t>Salinas Dam Spillway</a:t>
            </a:r>
            <a:endParaRPr lang="en-US" sz="800" dirty="0"/>
          </a:p>
        </p:txBody>
      </p:sp>
    </p:spTree>
    <p:extLst>
      <p:ext uri="{BB962C8B-B14F-4D97-AF65-F5344CB8AC3E}">
        <p14:creationId xmlns:p14="http://schemas.microsoft.com/office/powerpoint/2010/main" val="1136971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32479" y="1905000"/>
            <a:ext cx="3886200" cy="4550281"/>
          </a:xfrm>
          <a:prstGeom prst="rect">
            <a:avLst/>
          </a:prstGeom>
          <a:effectLst>
            <a:outerShdw blurRad="50800" dist="50800" dir="5400000" algn="ctr" rotWithShape="0">
              <a:schemeClr val="bg1">
                <a:lumMod val="75000"/>
              </a:schemeClr>
            </a:outerShdw>
          </a:effectLst>
        </p:spPr>
      </p:pic>
      <p:sp>
        <p:nvSpPr>
          <p:cNvPr id="7" name="TextBox 6"/>
          <p:cNvSpPr txBox="1"/>
          <p:nvPr/>
        </p:nvSpPr>
        <p:spPr>
          <a:xfrm>
            <a:off x="774879" y="900579"/>
            <a:ext cx="7543800" cy="830997"/>
          </a:xfrm>
          <a:prstGeom prst="rect">
            <a:avLst/>
          </a:prstGeom>
          <a:noFill/>
        </p:spPr>
        <p:txBody>
          <a:bodyPr wrap="square" rtlCol="0">
            <a:spAutoFit/>
          </a:bodyPr>
          <a:lstStyle/>
          <a:p>
            <a:pPr algn="ctr"/>
            <a:r>
              <a:rPr lang="en-US" sz="2400" dirty="0" smtClean="0"/>
              <a:t>Historic </a:t>
            </a:r>
            <a:r>
              <a:rPr lang="en-US" sz="2400" dirty="0" smtClean="0"/>
              <a:t>vs. C</a:t>
            </a:r>
            <a:r>
              <a:rPr lang="en-US" sz="2400" dirty="0" smtClean="0"/>
              <a:t>urrent </a:t>
            </a:r>
            <a:r>
              <a:rPr lang="en-US" sz="2400" dirty="0"/>
              <a:t>S</a:t>
            </a:r>
            <a:r>
              <a:rPr lang="en-US" sz="2400" dirty="0" smtClean="0"/>
              <a:t>teelhead </a:t>
            </a:r>
            <a:r>
              <a:rPr lang="en-US" sz="2400" dirty="0"/>
              <a:t>D</a:t>
            </a:r>
            <a:r>
              <a:rPr lang="en-US" sz="2400" dirty="0" smtClean="0"/>
              <a:t>istribution </a:t>
            </a:r>
            <a:r>
              <a:rPr lang="en-US" sz="2400" dirty="0" smtClean="0"/>
              <a:t>in the Salinas River</a:t>
            </a:r>
          </a:p>
        </p:txBody>
      </p:sp>
      <p:sp>
        <p:nvSpPr>
          <p:cNvPr id="8" name="TextBox 7"/>
          <p:cNvSpPr txBox="1"/>
          <p:nvPr/>
        </p:nvSpPr>
        <p:spPr>
          <a:xfrm>
            <a:off x="609600" y="2590800"/>
            <a:ext cx="3657600" cy="369332"/>
          </a:xfrm>
          <a:prstGeom prst="rect">
            <a:avLst/>
          </a:prstGeom>
          <a:noFill/>
        </p:spPr>
        <p:txBody>
          <a:bodyPr wrap="square" rtlCol="0">
            <a:spAutoFit/>
          </a:bodyPr>
          <a:lstStyle/>
          <a:p>
            <a:r>
              <a:rPr lang="en-US" dirty="0" smtClean="0"/>
              <a:t>Blue Line = Historic Distribution</a:t>
            </a:r>
            <a:endParaRPr lang="en-US" dirty="0"/>
          </a:p>
        </p:txBody>
      </p:sp>
      <p:sp>
        <p:nvSpPr>
          <p:cNvPr id="9" name="TextBox 8"/>
          <p:cNvSpPr txBox="1"/>
          <p:nvPr/>
        </p:nvSpPr>
        <p:spPr>
          <a:xfrm>
            <a:off x="609600" y="4343400"/>
            <a:ext cx="3635162" cy="646331"/>
          </a:xfrm>
          <a:prstGeom prst="rect">
            <a:avLst/>
          </a:prstGeom>
          <a:noFill/>
        </p:spPr>
        <p:txBody>
          <a:bodyPr wrap="none" rtlCol="0">
            <a:spAutoFit/>
          </a:bodyPr>
          <a:lstStyle/>
          <a:p>
            <a:r>
              <a:rPr lang="en-US" dirty="0" smtClean="0"/>
              <a:t>Purple Line = Current Distribution</a:t>
            </a:r>
          </a:p>
          <a:p>
            <a:endParaRPr lang="en-US" dirty="0"/>
          </a:p>
        </p:txBody>
      </p:sp>
    </p:spTree>
    <p:extLst>
      <p:ext uri="{BB962C8B-B14F-4D97-AF65-F5344CB8AC3E}">
        <p14:creationId xmlns:p14="http://schemas.microsoft.com/office/powerpoint/2010/main" val="2311588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US" sz="3200" dirty="0" smtClean="0"/>
              <a:t>The importance of steelhead in our watershed(s)?</a:t>
            </a:r>
            <a:endParaRPr lang="en-US" sz="3200" dirty="0"/>
          </a:p>
        </p:txBody>
      </p:sp>
      <p:sp>
        <p:nvSpPr>
          <p:cNvPr id="13" name="Content Placeholder 12"/>
          <p:cNvSpPr>
            <a:spLocks noGrp="1"/>
          </p:cNvSpPr>
          <p:nvPr>
            <p:ph idx="1"/>
          </p:nvPr>
        </p:nvSpPr>
        <p:spPr/>
        <p:txBody>
          <a:bodyPr>
            <a:normAutofit fontScale="92500" lnSpcReduction="10000"/>
          </a:bodyPr>
          <a:lstStyle/>
          <a:p>
            <a:r>
              <a:rPr lang="en-US" dirty="0" smtClean="0"/>
              <a:t>Steelhead are indicator species of watershed health</a:t>
            </a:r>
          </a:p>
          <a:p>
            <a:r>
              <a:rPr lang="en-US" dirty="0" smtClean="0"/>
              <a:t>Declines in aquatic species (</a:t>
            </a:r>
            <a:r>
              <a:rPr lang="en-US" i="1" dirty="0" smtClean="0"/>
              <a:t>i.e</a:t>
            </a:r>
            <a:r>
              <a:rPr lang="en-US" dirty="0" smtClean="0"/>
              <a:t>. steelhead) indicate watershed dynamics remain dysfunctional, unbalanced</a:t>
            </a:r>
          </a:p>
          <a:p>
            <a:r>
              <a:rPr lang="en-US" dirty="0" smtClean="0"/>
              <a:t>Common view of fisheries management is from top-of-bank to top-of-bank</a:t>
            </a:r>
          </a:p>
          <a:p>
            <a:pPr lvl="2"/>
            <a:r>
              <a:rPr lang="en-US" dirty="0" smtClean="0"/>
              <a:t>Definition of a watershed – area of land where surface water from precipitation converges to a single point </a:t>
            </a:r>
          </a:p>
          <a:p>
            <a:pPr marL="667512" lvl="2" indent="0">
              <a:buNone/>
            </a:pPr>
            <a:endParaRPr lang="en-US" dirty="0" smtClean="0"/>
          </a:p>
          <a:p>
            <a:pPr marL="667512" lvl="2" indent="0">
              <a:buNone/>
            </a:pPr>
            <a:endParaRPr lang="en-US" dirty="0" smtClean="0"/>
          </a:p>
          <a:p>
            <a:r>
              <a:rPr lang="en-US" dirty="0" smtClean="0"/>
              <a:t>Entire watershed is connected</a:t>
            </a:r>
          </a:p>
          <a:p>
            <a:pPr lvl="2"/>
            <a:r>
              <a:rPr lang="en-US" dirty="0"/>
              <a:t>Headwaters and upslope impacts increase sedimentation and contribute to poor water </a:t>
            </a:r>
            <a:r>
              <a:rPr lang="en-US" dirty="0" smtClean="0"/>
              <a:t>quality</a:t>
            </a:r>
          </a:p>
          <a:p>
            <a:endParaRPr lang="en-US" dirty="0" smtClean="0"/>
          </a:p>
          <a:p>
            <a:pPr lvl="2"/>
            <a:endParaRPr lang="en-US" dirty="0" smtClean="0"/>
          </a:p>
          <a:p>
            <a:endParaRPr lang="en-US" dirty="0" smtClean="0"/>
          </a:p>
          <a:p>
            <a:endParaRPr lang="en-US" dirty="0" smtClean="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600" y="4267200"/>
            <a:ext cx="1905000" cy="1166812"/>
          </a:xfrm>
          <a:prstGeom prst="rect">
            <a:avLst/>
          </a:prstGeom>
        </p:spPr>
      </p:pic>
    </p:spTree>
    <p:extLst>
      <p:ext uri="{BB962C8B-B14F-4D97-AF65-F5344CB8AC3E}">
        <p14:creationId xmlns:p14="http://schemas.microsoft.com/office/powerpoint/2010/main" val="906668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077200" cy="780288"/>
          </a:xfrm>
        </p:spPr>
        <p:txBody>
          <a:bodyPr>
            <a:normAutofit/>
          </a:bodyPr>
          <a:lstStyle/>
          <a:p>
            <a:r>
              <a:rPr lang="en-US" sz="4400" dirty="0" smtClean="0"/>
              <a:t>The Ever-Changing Environment</a:t>
            </a:r>
            <a:endParaRPr lang="en-US" sz="4400" dirty="0"/>
          </a:p>
        </p:txBody>
      </p:sp>
      <p:sp>
        <p:nvSpPr>
          <p:cNvPr id="3" name="Content Placeholder 2"/>
          <p:cNvSpPr>
            <a:spLocks noGrp="1"/>
          </p:cNvSpPr>
          <p:nvPr>
            <p:ph idx="1"/>
          </p:nvPr>
        </p:nvSpPr>
        <p:spPr>
          <a:xfrm>
            <a:off x="457200" y="1935480"/>
            <a:ext cx="8229600" cy="4008120"/>
          </a:xfrm>
        </p:spPr>
        <p:txBody>
          <a:bodyPr>
            <a:normAutofit fontScale="47500" lnSpcReduction="20000"/>
          </a:bodyPr>
          <a:lstStyle/>
          <a:p>
            <a:r>
              <a:rPr lang="en-US" u="sng" dirty="0" smtClean="0"/>
              <a:t>Human population projected to increase</a:t>
            </a:r>
          </a:p>
          <a:p>
            <a:pPr lvl="1"/>
            <a:r>
              <a:rPr lang="en-US" dirty="0" smtClean="0"/>
              <a:t>SLO County  Population ~330,000 by 2040 (currently 265,000)</a:t>
            </a:r>
          </a:p>
          <a:p>
            <a:pPr lvl="1"/>
            <a:r>
              <a:rPr lang="en-US" dirty="0" smtClean="0"/>
              <a:t>Monterey County ~610,00 by 2040 (currently 416,000</a:t>
            </a:r>
            <a:r>
              <a:rPr lang="en-US" dirty="0" smtClean="0"/>
              <a:t>)</a:t>
            </a:r>
          </a:p>
          <a:p>
            <a:pPr marL="393192" lvl="1" indent="0">
              <a:buNone/>
            </a:pPr>
            <a:endParaRPr lang="en-US" dirty="0" smtClean="0"/>
          </a:p>
          <a:p>
            <a:r>
              <a:rPr lang="en-US" u="sng" dirty="0" smtClean="0"/>
              <a:t>Water Development </a:t>
            </a:r>
          </a:p>
          <a:p>
            <a:pPr lvl="1"/>
            <a:r>
              <a:rPr lang="en-US" dirty="0" smtClean="0"/>
              <a:t>Monterey County </a:t>
            </a:r>
            <a:r>
              <a:rPr lang="en-US" dirty="0"/>
              <a:t>Groundwater 443,000 AFY</a:t>
            </a:r>
          </a:p>
          <a:p>
            <a:pPr lvl="4"/>
            <a:r>
              <a:rPr lang="en-US" dirty="0"/>
              <a:t>Urban 85,000 AFY</a:t>
            </a:r>
          </a:p>
          <a:p>
            <a:pPr lvl="4"/>
            <a:r>
              <a:rPr lang="en-US" dirty="0"/>
              <a:t>Agriculture 358,000</a:t>
            </a:r>
          </a:p>
          <a:p>
            <a:pPr lvl="4"/>
            <a:r>
              <a:rPr lang="en-US" dirty="0"/>
              <a:t>Salinas River outflow to Pacific Ocean 249,000 </a:t>
            </a:r>
            <a:r>
              <a:rPr lang="en-US" dirty="0" smtClean="0"/>
              <a:t>AFY</a:t>
            </a:r>
          </a:p>
          <a:p>
            <a:pPr lvl="1"/>
            <a:r>
              <a:rPr lang="en-US" dirty="0" smtClean="0"/>
              <a:t>SLO County approximately 40,000 </a:t>
            </a:r>
            <a:r>
              <a:rPr lang="en-US" dirty="0" smtClean="0"/>
              <a:t>AFY</a:t>
            </a:r>
          </a:p>
          <a:p>
            <a:pPr marL="393192" lvl="1" indent="0">
              <a:buNone/>
            </a:pPr>
            <a:endParaRPr lang="en-US" dirty="0" smtClean="0"/>
          </a:p>
          <a:p>
            <a:r>
              <a:rPr lang="en-US" u="sng" dirty="0" smtClean="0"/>
              <a:t>Climate Change</a:t>
            </a:r>
          </a:p>
          <a:p>
            <a:pPr lvl="4"/>
            <a:r>
              <a:rPr lang="en-US" dirty="0" smtClean="0"/>
              <a:t>Increased air temperature</a:t>
            </a:r>
          </a:p>
          <a:p>
            <a:pPr lvl="4"/>
            <a:r>
              <a:rPr lang="en-US" dirty="0" smtClean="0"/>
              <a:t>Decreased annual precipitation</a:t>
            </a:r>
          </a:p>
          <a:p>
            <a:r>
              <a:rPr lang="en-US" u="sng" dirty="0" smtClean="0"/>
              <a:t>Wildfire</a:t>
            </a:r>
          </a:p>
          <a:p>
            <a:pPr lvl="4"/>
            <a:r>
              <a:rPr lang="en-US" dirty="0" smtClean="0"/>
              <a:t>Frequency of fires reduced</a:t>
            </a:r>
          </a:p>
          <a:p>
            <a:pPr lvl="4"/>
            <a:r>
              <a:rPr lang="en-US" dirty="0" smtClean="0"/>
              <a:t>Total fire suppression results in greater accumulation of fuels</a:t>
            </a:r>
          </a:p>
          <a:p>
            <a:pPr lvl="4"/>
            <a:r>
              <a:rPr lang="en-US" dirty="0" smtClean="0"/>
              <a:t>Wildfires burn greater area and at higher temperatures</a:t>
            </a:r>
          </a:p>
          <a:p>
            <a:pPr lvl="4"/>
            <a:r>
              <a:rPr lang="en-US" dirty="0" smtClean="0"/>
              <a:t>Increased flood risk and sedimentation</a:t>
            </a:r>
          </a:p>
          <a:p>
            <a:r>
              <a:rPr lang="en-US" u="sng" dirty="0" smtClean="0"/>
              <a:t>Drought</a:t>
            </a:r>
          </a:p>
          <a:p>
            <a:pPr lvl="4"/>
            <a:r>
              <a:rPr lang="en-US" dirty="0" smtClean="0"/>
              <a:t>More frequent and longer lasting</a:t>
            </a:r>
          </a:p>
          <a:p>
            <a:pPr lvl="4"/>
            <a:r>
              <a:rPr lang="en-US" dirty="0" smtClean="0"/>
              <a:t>Greater strain on multiple uses of water (e.g. </a:t>
            </a:r>
            <a:r>
              <a:rPr lang="en-US" dirty="0" err="1" smtClean="0"/>
              <a:t>ag</a:t>
            </a:r>
            <a:r>
              <a:rPr lang="en-US" dirty="0" smtClean="0"/>
              <a:t>, municipal, industrial, fish/wildlife, etc.)</a:t>
            </a:r>
          </a:p>
          <a:p>
            <a:endParaRPr lang="en-US" dirty="0"/>
          </a:p>
        </p:txBody>
      </p:sp>
    </p:spTree>
    <p:extLst>
      <p:ext uri="{BB962C8B-B14F-4D97-AF65-F5344CB8AC3E}">
        <p14:creationId xmlns:p14="http://schemas.microsoft.com/office/powerpoint/2010/main" val="37009171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1018</TotalTime>
  <Words>864</Words>
  <Application>Microsoft Office PowerPoint</Application>
  <PresentationFormat>On-screen Show (4:3)</PresentationFormat>
  <Paragraphs>133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Steelhead in the Salinas River</vt:lpstr>
      <vt:lpstr>National Marine Fisheries Service</vt:lpstr>
      <vt:lpstr>Steelhead in the Salinas: Historic</vt:lpstr>
      <vt:lpstr>Current Status: Rapid Decline since 1960s</vt:lpstr>
      <vt:lpstr>Issues in the Salinas River</vt:lpstr>
      <vt:lpstr>Habitat Reduction</vt:lpstr>
      <vt:lpstr>PowerPoint Presentation</vt:lpstr>
      <vt:lpstr>The importance of steelhead in our watershed(s)?</vt:lpstr>
      <vt:lpstr>The Ever-Changing Environment</vt:lpstr>
      <vt:lpstr>What Steps Can Be Taken to Benefit Fish and Human Health</vt:lpstr>
      <vt:lpstr>Questions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Steelhead in the Salinas River</dc:title>
  <dc:creator>dwb</dc:creator>
  <cp:lastModifiedBy>dwb</cp:lastModifiedBy>
  <cp:revision>61</cp:revision>
  <dcterms:created xsi:type="dcterms:W3CDTF">2011-09-20T16:16:15Z</dcterms:created>
  <dcterms:modified xsi:type="dcterms:W3CDTF">2011-10-16T18:44:51Z</dcterms:modified>
</cp:coreProperties>
</file>